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6" r:id="rId4"/>
    <p:sldId id="258" r:id="rId5"/>
    <p:sldId id="267" r:id="rId6"/>
    <p:sldId id="266" r:id="rId7"/>
    <p:sldId id="260" r:id="rId8"/>
    <p:sldId id="264" r:id="rId9"/>
    <p:sldId id="265" r:id="rId10"/>
    <p:sldId id="257" r:id="rId11"/>
    <p:sldId id="262" r:id="rId12"/>
    <p:sldId id="259" r:id="rId1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12.06.2018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XVII Sesja Rady Osiedla </a:t>
            </a:r>
            <a:br>
              <a:rPr lang="pl-PL" sz="3600" dirty="0"/>
            </a:br>
            <a:r>
              <a:rPr lang="pl-PL" sz="3600" dirty="0" err="1"/>
              <a:t>Grabiszyn</a:t>
            </a:r>
            <a:r>
              <a:rPr lang="pl-PL" sz="3600" dirty="0"/>
              <a:t>-Grabiszynek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Dyżury radnych  1-6.2018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Ilość zaplanowanych – 12 </a:t>
            </a:r>
          </a:p>
          <a:p>
            <a:pPr marL="457200" indent="-457200">
              <a:buAutoNum type="arabicPeriod"/>
            </a:pPr>
            <a:r>
              <a:rPr lang="pl-PL" dirty="0"/>
              <a:t>Ilość odbytych –? Brak kompletnej dokumentacji </a:t>
            </a:r>
          </a:p>
          <a:p>
            <a:pPr marL="457200" indent="-457200">
              <a:buAutoNum type="arabicPeriod"/>
            </a:pPr>
            <a:r>
              <a:rPr lang="pl-PL" dirty="0"/>
              <a:t>Protokoły z dyżurów – wymagane wypełnienie przez radnego protokołu po każdym dyżurze. </a:t>
            </a:r>
          </a:p>
          <a:p>
            <a:pPr marL="457200" indent="-457200">
              <a:buAutoNum type="arabicPeriod"/>
            </a:pPr>
            <a:r>
              <a:rPr lang="pl-PL" dirty="0"/>
              <a:t>Policja wyraziła chęć regularnych dyżurów – konieczne ustalenie terminu 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UWAGI: brakuje informacji dla mieszkańców o dyżurach, wersja elektroniczna nie jest dla wszystkich dostępna; nie powinno się planować dyżurów w trakcie sesji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5659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Koordynator ds. komunikacji – zasady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07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1800" dirty="0"/>
              <a:t>Do wyłącznych zadań koordynatora należy zamieszczanie informacji na stronie www i FB:</a:t>
            </a:r>
          </a:p>
          <a:p>
            <a:pPr marL="457200" indent="-457200">
              <a:buAutoNum type="arabicPeriod"/>
            </a:pPr>
            <a:r>
              <a:rPr lang="pl-PL" sz="1800" dirty="0"/>
              <a:t>Informacje dotyczące działalności rady, sprawozdań fin., wydarzeń związanych z osiedlem i informacji z jednostek urzędu miasta – na bieżąco lub na wniosek przew. RO, przew. ZO, sekretarza, przew. komisji</a:t>
            </a:r>
          </a:p>
          <a:p>
            <a:pPr marL="457200" indent="-457200">
              <a:buAutoNum type="arabicPeriod"/>
            </a:pPr>
            <a:r>
              <a:rPr lang="pl-PL" sz="1800" dirty="0"/>
              <a:t>Informacje o dyżurach – z min. 2 dniowym wyprzedzeniem, grafiki sesji rady, zarządu, komisji, dyżury radnych, strażnika osiedlowego, policji – na wniosek przew. RO, przew. ZO, przewodniczących komisji</a:t>
            </a:r>
          </a:p>
          <a:p>
            <a:pPr marL="457200" indent="-457200">
              <a:buAutoNum type="arabicPeriod"/>
            </a:pPr>
            <a:r>
              <a:rPr lang="pl-PL" sz="1800" dirty="0"/>
              <a:t>Relacje z wydarzeń kulturalnych, społecznych – na bieżąco po otrzymaniu materiału od przewodniczących komisji, RO, ZO lub koordynatorów zadań – maksymalnie 3 dni po wydarzeniu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sz="1800" dirty="0"/>
              <a:t>Każdy materiał ma zawierać: gotowy tekst, zdjęcie/zdjęcia, link jeśli jest źródło</a:t>
            </a:r>
          </a:p>
          <a:p>
            <a:pPr marL="457200" indent="-457200">
              <a:buAutoNum type="arabicPeriod"/>
            </a:pPr>
            <a:r>
              <a:rPr lang="pl-PL" sz="1800" dirty="0"/>
              <a:t>Odpowiedzi na zapytania Mieszkańców – na bieżąco </a:t>
            </a:r>
          </a:p>
          <a:p>
            <a:pPr marL="457200" indent="-457200">
              <a:buAutoNum type="arabicPeriod"/>
            </a:pPr>
            <a:r>
              <a:rPr lang="pl-PL" sz="1800" dirty="0"/>
              <a:t>Opracowanie nowego formatu strony www i aktualizacja strony  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36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podsumowanie 4-6.2018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000" b="1" cap="all" spc="200" dirty="0">
                <a:solidFill>
                  <a:schemeClr val="tx2"/>
                </a:solidFill>
                <a:ea typeface="+mn-ea"/>
                <a:cs typeface="+mn-cs"/>
              </a:rPr>
              <a:t>12.06.2018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200" dirty="0"/>
              <a:t>Zarząd osiedla – wykonanie planu finansowego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/>
              <a:t>1. Wykonanie planu finansowego – 01.01-08.06.2018 (prezentacja danych)</a:t>
            </a:r>
          </a:p>
          <a:p>
            <a:endParaRPr lang="pl-PL" dirty="0"/>
          </a:p>
          <a:p>
            <a:r>
              <a:rPr lang="pl-PL" dirty="0"/>
              <a:t>2.Inwestycje – siedziba:</a:t>
            </a:r>
          </a:p>
          <a:p>
            <a:r>
              <a:rPr lang="pl-PL" dirty="0"/>
              <a:t>- </a:t>
            </a:r>
            <a:r>
              <a:rPr lang="pl-PL" dirty="0" err="1"/>
              <a:t>internet</a:t>
            </a:r>
            <a:r>
              <a:rPr lang="pl-PL" dirty="0"/>
              <a:t>, telefon(oferta Play) +modem/router (zakup indywidualny)</a:t>
            </a:r>
          </a:p>
          <a:p>
            <a:r>
              <a:rPr lang="pl-PL" dirty="0"/>
              <a:t>- wyposażenie siedziby w komputer stacjonarny – pozytywnie rozpatrzony wniosek przez WCRS</a:t>
            </a:r>
          </a:p>
          <a:p>
            <a:r>
              <a:rPr lang="pl-PL" dirty="0"/>
              <a:t>- zostały zakupione 4 żagle (BJ)</a:t>
            </a:r>
          </a:p>
          <a:p>
            <a:pPr marL="0" indent="0">
              <a:buNone/>
            </a:pPr>
            <a:r>
              <a:rPr lang="pl-PL" dirty="0"/>
              <a:t> 3. Utylizacja przestarzałego sprzętu komputerowego – w trakcie (do 30.06.2018)</a:t>
            </a:r>
          </a:p>
          <a:p>
            <a:r>
              <a:rPr lang="pl-PL" dirty="0"/>
              <a:t>4.Przedszkole ul Fiołkowa - wniosek o dofinansowanie pomocy edukacyjnych, 500 zł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200" dirty="0"/>
              <a:t>PLAY - Taryfa Specjalna Formuła Perfect Box dla Firm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F8AF8E3-7DF3-4B3B-90A0-51C1A667D841}"/>
              </a:ext>
            </a:extLst>
          </p:cNvPr>
          <p:cNvSpPr/>
          <p:nvPr/>
        </p:nvSpPr>
        <p:spPr>
          <a:xfrm>
            <a:off x="323273" y="1737361"/>
            <a:ext cx="8820727" cy="472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b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Abonament łącznie 40 zł netto miesięcznie za 1 numer głosowy + 1 numer internetowy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W ofercie</a:t>
            </a: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 na numerze</a:t>
            </a: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 głosowy</a:t>
            </a: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nielimitowane połączenia do wszystkich sieci komórkowych w kraju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nielimitowane połączenia do wszystkich numerów stacjonarnych w kraju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nielimitowane SMS/MMS do wszystkich sieci komórkowych w kraju</a:t>
            </a: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2F5597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nielimitowany Internet w kraju </a:t>
            </a:r>
            <a:r>
              <a:rPr lang="pl-PL" sz="1600" i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(nielimitowane GB z pełną prędkością do 10 GB miesięcznie, potem prędkość maksymalna wynosi do 1 </a:t>
            </a:r>
            <a:r>
              <a:rPr lang="pl-PL" sz="1600" i="1" dirty="0" err="1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l-PL" sz="1600" i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/s.)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i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usługa TIDAL – 25 miesięcy za 0 zł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umowa na 25 miesięcy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aktywacja 20 zł netto (jednorazowa opłata doliczana do pierwszej faktury)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W ofercie na karcie internetowej: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nielimitowany Internet w kraju </a:t>
            </a:r>
            <a:r>
              <a:rPr lang="pl-PL" sz="1600" i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(nielimitowane GB z pełną prędkością do 100GB miesięcznie, potem prędkość maksymalna wynosi 1 </a:t>
            </a:r>
            <a:r>
              <a:rPr lang="pl-PL" sz="1600" i="1" dirty="0" err="1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l-PL" sz="1600" i="1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/s.) –  tylko na zasięgu sieci Play</a:t>
            </a: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umowa na 25 miesięcy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solidFill>
                  <a:srgbClr val="1F497D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- aktywacja – 5 zł netto (jednorazowa opłata doliczana do pierwszej faktury)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8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200" dirty="0"/>
              <a:t>Zarząd osiedla – porównanie ofert </a:t>
            </a:r>
            <a:r>
              <a:rPr lang="pl-PL" sz="3200" dirty="0" err="1"/>
              <a:t>internet</a:t>
            </a:r>
            <a:r>
              <a:rPr lang="pl-PL" sz="3200" dirty="0"/>
              <a:t>/tel.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5227A8A-FD60-40FF-BDB3-487C587F0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03520"/>
              </p:ext>
            </p:extLst>
          </p:nvPr>
        </p:nvGraphicFramePr>
        <p:xfrm>
          <a:off x="201336" y="2047874"/>
          <a:ext cx="8040966" cy="3656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1458">
                  <a:extLst>
                    <a:ext uri="{9D8B030D-6E8A-4147-A177-3AD203B41FA5}">
                      <a16:colId xmlns:a16="http://schemas.microsoft.com/office/drawing/2014/main" val="4081093761"/>
                    </a:ext>
                  </a:extLst>
                </a:gridCol>
                <a:gridCol w="1279877">
                  <a:extLst>
                    <a:ext uri="{9D8B030D-6E8A-4147-A177-3AD203B41FA5}">
                      <a16:colId xmlns:a16="http://schemas.microsoft.com/office/drawing/2014/main" val="450191472"/>
                    </a:ext>
                  </a:extLst>
                </a:gridCol>
                <a:gridCol w="1279877">
                  <a:extLst>
                    <a:ext uri="{9D8B030D-6E8A-4147-A177-3AD203B41FA5}">
                      <a16:colId xmlns:a16="http://schemas.microsoft.com/office/drawing/2014/main" val="3536467973"/>
                    </a:ext>
                  </a:extLst>
                </a:gridCol>
                <a:gridCol w="1279877">
                  <a:extLst>
                    <a:ext uri="{9D8B030D-6E8A-4147-A177-3AD203B41FA5}">
                      <a16:colId xmlns:a16="http://schemas.microsoft.com/office/drawing/2014/main" val="1019897104"/>
                    </a:ext>
                  </a:extLst>
                </a:gridCol>
                <a:gridCol w="1279877">
                  <a:extLst>
                    <a:ext uri="{9D8B030D-6E8A-4147-A177-3AD203B41FA5}">
                      <a16:colId xmlns:a16="http://schemas.microsoft.com/office/drawing/2014/main" val="3011637411"/>
                    </a:ext>
                  </a:extLst>
                </a:gridCol>
              </a:tblGrid>
              <a:tr h="243776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Play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T-Mobile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Orange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Plus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96611487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Nazwa planu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Perfect BOX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MagentaBiznes S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Oferta dla Firm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Smart Firma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8866342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Połącznenia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15306703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SMS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3411296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MMS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9250793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Roaming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???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Nielimitowany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Dodatkowa opłat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5287805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Internet w telefonie w pełnej prędokości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10 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5GB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10GB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7 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75439147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Internet dodatkowy w pełnej prędokości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100 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5GB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X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35 GB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3257107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Abonament bez aparatu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40,00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40,00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34,99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50,00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994595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  <a:highlight>
                            <a:srgbClr val="FFFF00"/>
                          </a:highlight>
                        </a:rPr>
                        <a:t>Abonament wraz z ratą za telefon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50,00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60,00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56,99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75,00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9072217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  <a:highlight>
                            <a:srgbClr val="C0C0C0"/>
                          </a:highlight>
                        </a:rPr>
                        <a:t>Abonament wraz z ratą za telefon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highlight>
                            <a:srgbClr val="C0C0C0"/>
                          </a:highlight>
                        </a:rPr>
                        <a:t>60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1059957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Dodatkowe opłaty jednorazowe: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0381079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Xiaomi Redmi 5A Dual SIM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X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X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X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5098574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  <a:highlight>
                            <a:srgbClr val="C0C0C0"/>
                          </a:highlight>
                        </a:rPr>
                        <a:t>LG M700A Q6 Dual SIM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highlight>
                            <a:srgbClr val="C0C0C0"/>
                          </a:highlight>
                        </a:rPr>
                        <a:t>19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45988909"/>
                  </a:ext>
                </a:extLst>
              </a:tr>
              <a:tr h="243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Ranking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2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9449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600" dirty="0"/>
              <a:t>Zarząd osiedla – działania II kwartał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355" y="1910387"/>
            <a:ext cx="7543801" cy="443499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6200" dirty="0"/>
              <a:t>1</a:t>
            </a:r>
            <a:r>
              <a:rPr lang="pl-PL" sz="7200" dirty="0"/>
              <a:t>. sesje zarządu – 1 miesięcznie,  grafik wakacyjny będzie podany na stronie www, spotkania otwarte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7200" dirty="0"/>
              <a:t>2. udział przedstawicieli zarządu: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7200" dirty="0"/>
              <a:t> w konsultacjach </a:t>
            </a:r>
            <a:r>
              <a:rPr lang="pl-PL" sz="7200" dirty="0" err="1"/>
              <a:t>masterplanu</a:t>
            </a:r>
            <a:r>
              <a:rPr lang="pl-PL" sz="7200" dirty="0"/>
              <a:t> Parku Grabiszyńskiego (spotkania w Zajezdni + 2 spacery badawcze)  (ADA, MKZ)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7200" dirty="0"/>
              <a:t> w konsultacjach osiedlowych (3 spotkania) (ADA, MS, MKZ)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7200" dirty="0"/>
              <a:t> w spotkaniach z przedstawicielami ZZM dot. ochrony zieleni Parku Grabiszyńskiego i konserwatorem zabytków – (MKZ)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7200" dirty="0"/>
              <a:t> w szkoleniu </a:t>
            </a:r>
            <a:r>
              <a:rPr lang="pl-PL" sz="7200" dirty="0" err="1"/>
              <a:t>WCRSu</a:t>
            </a:r>
            <a:r>
              <a:rPr lang="pl-PL" sz="7200" dirty="0"/>
              <a:t> - Dobre Praktyki (ADA,…?.)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pl-PL" sz="7200" dirty="0"/>
              <a:t>w spotkaniu w ZZK dot. podwórka ulic Fiołkowa, Grabiszyńska, Nasturcjowa, Ostrowskiego (ADA) – KZI 2017, przyznana kwota 950 tys. zł</a:t>
            </a:r>
          </a:p>
          <a:p>
            <a:pPr marL="0" indent="0">
              <a:lnSpc>
                <a:spcPct val="110000"/>
              </a:lnSpc>
              <a:buNone/>
            </a:pPr>
            <a:endParaRPr lang="pl-PL" sz="6400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600" dirty="0"/>
              <a:t>Zarząd osiedla – działania II kwartał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3499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pl-PL" sz="1800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1800" dirty="0"/>
              <a:t>3. w planie organizacja konsultacji dla mieszkańców dot. projektu podwórka Fiołkowa, Grabiszyńska, Nasturcjowa, Ostrowskiego – na podwórku,  15.06 g. 16:30-17:30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800" dirty="0"/>
              <a:t>4. organizacja lokalnych konsultacji dla liderów WBO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800" dirty="0"/>
              <a:t>5. działania wspomagające klub juniora ( warsztaty </a:t>
            </a:r>
            <a:r>
              <a:rPr lang="pl-PL" sz="1800" dirty="0" err="1"/>
              <a:t>rolkarskie</a:t>
            </a:r>
            <a:r>
              <a:rPr lang="pl-PL" sz="1800" dirty="0"/>
              <a:t>, wniosek o trenera osiedlowego, konwersacje z j. ang. dla starszych dzieci).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1800" dirty="0"/>
              <a:t>Podziękowania dla koordynatorów KJ – Dianie  i KS – p. Bożenie za regularne prowadzenie klubów </a:t>
            </a:r>
            <a:r>
              <a:rPr lang="pl-PL" sz="1800" dirty="0">
                <a:sym typeface="Wingdings" panose="05000000000000000000" pitchFamily="2" charset="2"/>
              </a:rPr>
              <a:t> </a:t>
            </a:r>
            <a:endParaRPr lang="pl-PL" sz="18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223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pl-PL" sz="3200" dirty="0"/>
              <a:t>Zarząd osiedla – Fundusz Czasu Wolnego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7E6A587-B6CA-4A57-B4E5-B211957FF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62" y="2601910"/>
            <a:ext cx="7306053" cy="3775184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36CC812-9175-4C4D-92F5-00A30DAA6E8B}"/>
              </a:ext>
            </a:extLst>
          </p:cNvPr>
          <p:cNvSpPr/>
          <p:nvPr/>
        </p:nvSpPr>
        <p:spPr>
          <a:xfrm>
            <a:off x="600363" y="1737362"/>
            <a:ext cx="8063346" cy="686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pl-PL" dirty="0"/>
              <a:t> 6. pozyskanie 14 tys. zł  poprzez opracowanie i złożenie wniosku Funduszu Czasu Wolnego (zadania społeczne - wydarzenia 2018)</a:t>
            </a:r>
          </a:p>
        </p:txBody>
      </p:sp>
    </p:spTree>
    <p:extLst>
      <p:ext uri="{BB962C8B-B14F-4D97-AF65-F5344CB8AC3E}">
        <p14:creationId xmlns:p14="http://schemas.microsoft.com/office/powerpoint/2010/main" val="317263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Komisje rady – sprawozdania kwartalne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endParaRPr lang="pl-PL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bezpieczeństwa i handlu 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infrastruktury i ochrony środowiska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pl-PL" dirty="0"/>
              <a:t>Komisja ds. społecznych, kultury i sportu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Ogólne zasady pracy komisji: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spotkania – min. raz w miesiącu, udostępnienie grafiku spotkań, protokoły ze spotkań przesyłane do sekretarza osiedla, prowadzenie dokumentacji prac komisji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odpowiedzi na wnioski – nieprzekraczalny termin – max. 30 dni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569898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4447</TotalTime>
  <Words>758</Words>
  <Application>Microsoft Office PowerPoint</Application>
  <PresentationFormat>Pokaz na ekranie (4:3)</PresentationFormat>
  <Paragraphs>158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20" baseType="lpstr">
      <vt:lpstr>&amp;quot</vt:lpstr>
      <vt:lpstr>Arial</vt:lpstr>
      <vt:lpstr>Calibri</vt:lpstr>
      <vt:lpstr>Calibri Light</vt:lpstr>
      <vt:lpstr>Times New Roman</vt:lpstr>
      <vt:lpstr>Wingdings</vt:lpstr>
      <vt:lpstr>Wingdings 2</vt:lpstr>
      <vt:lpstr>HDOfficeLightV0</vt:lpstr>
      <vt:lpstr>Retrospekcja</vt:lpstr>
      <vt:lpstr>XVII Sesja Rady Osiedla  Grabiszyn-Grabiszynek</vt:lpstr>
      <vt:lpstr>Zarząd osiedla – podsumowanie 4-6.2018 12.06.2018 </vt:lpstr>
      <vt:lpstr>Zarząd osiedla – wykonanie planu finansowego</vt:lpstr>
      <vt:lpstr>PLAY - Taryfa Specjalna Formuła Perfect Box dla Firm</vt:lpstr>
      <vt:lpstr>Zarząd osiedla – porównanie ofert internet/tel.</vt:lpstr>
      <vt:lpstr>Zarząd osiedla – działania II kwartał  </vt:lpstr>
      <vt:lpstr>Zarząd osiedla – działania II kwartał  </vt:lpstr>
      <vt:lpstr>Zarząd osiedla – Fundusz Czasu Wolnego</vt:lpstr>
      <vt:lpstr>Komisje rady – sprawozdania kwartalne</vt:lpstr>
      <vt:lpstr>Dyżury radnych  1-6.2018</vt:lpstr>
      <vt:lpstr>Koordynator ds. komunikacji – zasady ogólne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73</cp:revision>
  <cp:lastPrinted>2018-04-03T13:35:09Z</cp:lastPrinted>
  <dcterms:created xsi:type="dcterms:W3CDTF">2018-04-02T20:37:39Z</dcterms:created>
  <dcterms:modified xsi:type="dcterms:W3CDTF">2018-06-12T11:30:03Z</dcterms:modified>
</cp:coreProperties>
</file>